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40"/>
  </p:notesMasterIdLst>
  <p:sldIdLst>
    <p:sldId id="256" r:id="rId2"/>
    <p:sldId id="261" r:id="rId3"/>
    <p:sldId id="271" r:id="rId4"/>
    <p:sldId id="347" r:id="rId5"/>
    <p:sldId id="348" r:id="rId6"/>
    <p:sldId id="350" r:id="rId7"/>
    <p:sldId id="349" r:id="rId8"/>
    <p:sldId id="351" r:id="rId9"/>
    <p:sldId id="355" r:id="rId10"/>
    <p:sldId id="352" r:id="rId11"/>
    <p:sldId id="353" r:id="rId12"/>
    <p:sldId id="354" r:id="rId13"/>
    <p:sldId id="356" r:id="rId14"/>
    <p:sldId id="364" r:id="rId15"/>
    <p:sldId id="357" r:id="rId16"/>
    <p:sldId id="365" r:id="rId17"/>
    <p:sldId id="358" r:id="rId18"/>
    <p:sldId id="366" r:id="rId19"/>
    <p:sldId id="367" r:id="rId20"/>
    <p:sldId id="368" r:id="rId21"/>
    <p:sldId id="369" r:id="rId22"/>
    <p:sldId id="370" r:id="rId23"/>
    <p:sldId id="270" r:id="rId24"/>
    <p:sldId id="319" r:id="rId25"/>
    <p:sldId id="371" r:id="rId26"/>
    <p:sldId id="372" r:id="rId27"/>
    <p:sldId id="346" r:id="rId28"/>
    <p:sldId id="279" r:id="rId29"/>
    <p:sldId id="323" r:id="rId30"/>
    <p:sldId id="325" r:id="rId31"/>
    <p:sldId id="324" r:id="rId32"/>
    <p:sldId id="336" r:id="rId33"/>
    <p:sldId id="326" r:id="rId34"/>
    <p:sldId id="327" r:id="rId35"/>
    <p:sldId id="328" r:id="rId36"/>
    <p:sldId id="334" r:id="rId37"/>
    <p:sldId id="345" r:id="rId38"/>
    <p:sldId id="26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9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5A488-1AC6-B649-A88A-91D0E808665E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8049-2555-F34D-9DDA-D99A3A82B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D11AF1-C0E6-014E-9DCB-4021CA27FD16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Why the change?  Let’s apply what we learned about wood and metals</a:t>
            </a:r>
          </a:p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116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584" y="3726427"/>
            <a:ext cx="10756492" cy="12191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923" y="4945624"/>
            <a:ext cx="10776153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9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028AE1-7106-AA4D-9011-A1E1E6F4A033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3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8" y="24012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0994760" cy="501808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597" y="591210"/>
            <a:ext cx="88781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75" y="1569915"/>
            <a:ext cx="8908028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1071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4057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1071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4057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Mines, Minerals,</a:t>
            </a:r>
            <a:br>
              <a:rPr lang="en-US" cap="none" dirty="0" smtClean="0"/>
            </a:br>
            <a:r>
              <a:rPr lang="en-US" cap="none" dirty="0" smtClean="0"/>
              <a:t>and Minecraft</a:t>
            </a:r>
            <a:endParaRPr lang="en-US" cap="none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Dr. Charles “Chuck” Bell</a:t>
            </a:r>
          </a:p>
          <a:p>
            <a:r>
              <a:rPr lang="en-US" dirty="0" smtClean="0"/>
              <a:t>Lesson 3: 06 February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</a:t>
            </a:r>
            <a:endParaRPr lang="en-US" dirty="0"/>
          </a:p>
        </p:txBody>
      </p:sp>
      <p:pic>
        <p:nvPicPr>
          <p:cNvPr id="3074" name="Picture 2" descr="http://ferrelljenkins.files.wordpress.com/2008/08/tabernacle-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88" y="1465008"/>
            <a:ext cx="7953490" cy="51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304800"/>
            <a:ext cx="8839200" cy="655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/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1964"/>
            <a:ext cx="6858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638800" y="3452189"/>
            <a:ext cx="2209800" cy="27432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2394348">
            <a:off x="6387590" y="53138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29000" y="4137989"/>
            <a:ext cx="0" cy="12192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3609" y="44819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477000" y="2080589"/>
            <a:ext cx="1066800" cy="1524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54687">
            <a:off x="6808373" y="17943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687352" y="2123748"/>
            <a:ext cx="685800" cy="518569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381125">
            <a:off x="5701967" y="2048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493568" y="4110451"/>
            <a:ext cx="0" cy="1704776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78177" y="501934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626072" y="6135879"/>
            <a:ext cx="380999" cy="20955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9707944">
            <a:off x="7689357" y="6346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27”</a:t>
            </a:r>
          </a:p>
        </p:txBody>
      </p:sp>
      <p:sp>
        <p:nvSpPr>
          <p:cNvPr id="31" name="Down Arrow 30"/>
          <p:cNvSpPr/>
          <p:nvPr/>
        </p:nvSpPr>
        <p:spPr>
          <a:xfrm rot="17360401">
            <a:off x="4309962" y="2282375"/>
            <a:ext cx="228151" cy="412464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TextBox 2047"/>
          <p:cNvSpPr txBox="1"/>
          <p:nvPr/>
        </p:nvSpPr>
        <p:spPr>
          <a:xfrm rot="1303679">
            <a:off x="4550770" y="23815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itchFamily="18" charset="0"/>
              </a:rPr>
              <a:t>N</a:t>
            </a:r>
          </a:p>
        </p:txBody>
      </p:sp>
      <p:sp>
        <p:nvSpPr>
          <p:cNvPr id="36" name="TextBox 35"/>
          <p:cNvSpPr txBox="1"/>
          <p:nvPr/>
        </p:nvSpPr>
        <p:spPr>
          <a:xfrm rot="1044941">
            <a:off x="3942151" y="2160368"/>
            <a:ext cx="334529" cy="38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itchFamily="18" charset="0"/>
              </a:rPr>
              <a:t>S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1562732" y="1689024"/>
            <a:ext cx="2242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boards on north</a:t>
            </a:r>
          </a:p>
          <a:p>
            <a:r>
              <a:rPr lang="en-US" dirty="0"/>
              <a:t>20 boards on south</a:t>
            </a:r>
          </a:p>
          <a:p>
            <a:r>
              <a:rPr lang="en-US" u="sng" dirty="0"/>
              <a:t>  8 boards on east     </a:t>
            </a:r>
          </a:p>
          <a:p>
            <a:r>
              <a:rPr lang="en-US" dirty="0"/>
              <a:t>48 total boards</a:t>
            </a:r>
          </a:p>
          <a:p>
            <a:r>
              <a:rPr lang="en-US" dirty="0"/>
              <a:t>Made of Acacia Wood</a:t>
            </a:r>
          </a:p>
          <a:p>
            <a:r>
              <a:rPr lang="en-US" dirty="0"/>
              <a:t>Overlaid with Gold</a:t>
            </a:r>
          </a:p>
        </p:txBody>
      </p:sp>
      <p:sp>
        <p:nvSpPr>
          <p:cNvPr id="2051" name="TextBox 2050"/>
          <p:cNvSpPr txBox="1"/>
          <p:nvPr/>
        </p:nvSpPr>
        <p:spPr>
          <a:xfrm>
            <a:off x="9447800" y="5569581"/>
            <a:ext cx="2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silver sockets</a:t>
            </a:r>
          </a:p>
          <a:p>
            <a:r>
              <a:rPr lang="en-US" dirty="0"/>
              <a:t>(96 for boards)</a:t>
            </a:r>
          </a:p>
          <a:p>
            <a:r>
              <a:rPr lang="en-US" dirty="0"/>
              <a:t>(4 for interior posts)</a:t>
            </a:r>
          </a:p>
          <a:p>
            <a:r>
              <a:rPr lang="en-US" dirty="0"/>
              <a:t>Wt. 75 pounds</a:t>
            </a:r>
          </a:p>
        </p:txBody>
      </p:sp>
      <p:cxnSp>
        <p:nvCxnSpPr>
          <p:cNvPr id="2053" name="Straight Arrow Connector 2052"/>
          <p:cNvCxnSpPr/>
          <p:nvPr/>
        </p:nvCxnSpPr>
        <p:spPr>
          <a:xfrm flipH="1" flipV="1">
            <a:off x="8839200" y="5815227"/>
            <a:ext cx="609600" cy="4254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 Walls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 Coverings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7521649" cy="50180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Innermost:  Fine linen, white, with cherubim woven with blue, purple and scarlet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: Goats hair (possibly black)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:  Rams skin</a:t>
            </a:r>
          </a:p>
          <a:p>
            <a:r>
              <a:rPr lang="en-US" dirty="0" smtClean="0"/>
              <a:t>Outer: Skin of Seal</a:t>
            </a:r>
            <a:r>
              <a:rPr lang="en-US" dirty="0"/>
              <a:t>,</a:t>
            </a:r>
            <a:r>
              <a:rPr lang="en-US" dirty="0" smtClean="0"/>
              <a:t> Porpoise</a:t>
            </a:r>
          </a:p>
          <a:p>
            <a:r>
              <a:rPr lang="en-US" dirty="0" smtClean="0"/>
              <a:t>Held in place by pegs and ropes.  </a:t>
            </a:r>
          </a:p>
          <a:p>
            <a:r>
              <a:rPr lang="en-US" dirty="0" smtClean="0"/>
              <a:t>No mention of a ridge pole to provide a peak.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3" y="1739607"/>
            <a:ext cx="4323123" cy="321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4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rnacle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0663" cy="67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42782" y="240121"/>
            <a:ext cx="2564295" cy="1018035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Ark of the Covenant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Ark was made of acacia wood and overlaid with gold, inside and out with a gold crown or molding set around the edge of the top. </a:t>
            </a:r>
            <a:endParaRPr lang="en-US" dirty="0" smtClean="0"/>
          </a:p>
          <a:p>
            <a:r>
              <a:rPr lang="en-US" dirty="0" smtClean="0"/>
              <a:t>Four </a:t>
            </a:r>
            <a:r>
              <a:rPr lang="en-US" dirty="0"/>
              <a:t>gold rings, one on each leg, were placed for the carrying poles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poles were acacia wood overlaid with gold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Mercy Seat was set on top of the Ark.</a:t>
            </a:r>
          </a:p>
        </p:txBody>
      </p:sp>
    </p:spTree>
    <p:extLst>
      <p:ext uri="{BB962C8B-B14F-4D97-AF65-F5344CB8AC3E}">
        <p14:creationId xmlns:p14="http://schemas.microsoft.com/office/powerpoint/2010/main" val="152502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rnacle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82" y="1612689"/>
            <a:ext cx="7378148" cy="4799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Ark of the Covenant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Showbread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dirty="0"/>
              <a:t>from acacia wood, and only covered with pure gold, with a gold border around the </a:t>
            </a:r>
            <a:r>
              <a:rPr lang="en-US" dirty="0" smtClean="0"/>
              <a:t>top.</a:t>
            </a:r>
            <a:endParaRPr lang="en-US" dirty="0"/>
          </a:p>
        </p:txBody>
      </p:sp>
      <p:pic>
        <p:nvPicPr>
          <p:cNvPr id="4" name="Picture 3" descr="Tabernacle 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4" y="2795176"/>
            <a:ext cx="5097464" cy="3894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35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Altar of Incense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9026" y="1465008"/>
            <a:ext cx="7980769" cy="5018089"/>
          </a:xfrm>
        </p:spPr>
        <p:txBody>
          <a:bodyPr>
            <a:noAutofit/>
          </a:bodyPr>
          <a:lstStyle/>
          <a:p>
            <a:r>
              <a:rPr lang="en-US" sz="2800" dirty="0" smtClean="0"/>
              <a:t>Also </a:t>
            </a:r>
            <a:r>
              <a:rPr lang="en-US" sz="2800" dirty="0"/>
              <a:t>the Golden Altar </a:t>
            </a:r>
            <a:endParaRPr lang="en-US" sz="2800" dirty="0" smtClean="0"/>
          </a:p>
          <a:p>
            <a:r>
              <a:rPr lang="en-US" sz="2800" dirty="0" smtClean="0"/>
              <a:t>Made from acacia wood </a:t>
            </a:r>
            <a:r>
              <a:rPr lang="en-US" sz="2800" dirty="0"/>
              <a:t>and covered in pure gold.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was an upright rectangular </a:t>
            </a:r>
            <a:r>
              <a:rPr lang="en-US" sz="2800" dirty="0" smtClean="0"/>
              <a:t>stand </a:t>
            </a:r>
            <a:r>
              <a:rPr lang="en-US" sz="2800" dirty="0"/>
              <a:t>with a "horn" on each corner, a border of gold around the top, and rings on opposite sides through which poles could be passed to carry </a:t>
            </a:r>
            <a:r>
              <a:rPr lang="en-US" sz="2800" dirty="0" smtClean="0"/>
              <a:t>it. 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poles were made of </a:t>
            </a:r>
            <a:r>
              <a:rPr lang="en-US" sz="2800" dirty="0" smtClean="0"/>
              <a:t>acacia </a:t>
            </a:r>
            <a:r>
              <a:rPr lang="en-US" sz="2800" dirty="0"/>
              <a:t>wood covered with gold. </a:t>
            </a:r>
            <a:endParaRPr lang="en-US" sz="2800" dirty="0" smtClean="0"/>
          </a:p>
          <a:p>
            <a:r>
              <a:rPr lang="en-US" sz="2800" dirty="0" smtClean="0"/>
              <a:t>Moses </a:t>
            </a:r>
            <a:r>
              <a:rPr lang="en-US" sz="2800" dirty="0"/>
              <a:t>consecrated the altar with the anointing oil when the Tabernacle was dedicated (Exodus 40:9). </a:t>
            </a:r>
          </a:p>
        </p:txBody>
      </p:sp>
      <p:pic>
        <p:nvPicPr>
          <p:cNvPr id="8" name="Picture 2" descr="https://upload.wikimedia.org/wikipedia/commons/thumb/2/25/Timna_Tabernacle_Incense_altar.jpg/1280px-Timna_Tabernacle_Incense_alt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95" y="1465008"/>
            <a:ext cx="3829912" cy="50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Lampstand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7322866" cy="5018089"/>
          </a:xfrm>
        </p:spPr>
        <p:txBody>
          <a:bodyPr/>
          <a:lstStyle/>
          <a:p>
            <a:r>
              <a:rPr lang="en-US" dirty="0" smtClean="0"/>
              <a:t>Made from a solid block of gold.</a:t>
            </a:r>
          </a:p>
          <a:p>
            <a:r>
              <a:rPr lang="en-US" dirty="0" smtClean="0"/>
              <a:t>Had 7 oil lamps (not candles) on top.</a:t>
            </a:r>
            <a:endParaRPr lang="en-US" dirty="0"/>
          </a:p>
        </p:txBody>
      </p:sp>
      <p:pic>
        <p:nvPicPr>
          <p:cNvPr id="22530" name="Picture 2" descr="https://upload.wikimedia.org/wikipedia/commons/thumb/a/a4/Menorah_0307.jpg/250px-Menorah_03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47" y="1480931"/>
            <a:ext cx="3455393" cy="48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54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Bronze/Brazen Altar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465008"/>
            <a:ext cx="6152322" cy="5018089"/>
          </a:xfrm>
        </p:spPr>
        <p:txBody>
          <a:bodyPr/>
          <a:lstStyle/>
          <a:p>
            <a:r>
              <a:rPr lang="en-US" dirty="0" smtClean="0"/>
              <a:t>Also called the Altar of Burnt Offerings</a:t>
            </a:r>
          </a:p>
          <a:p>
            <a:r>
              <a:rPr lang="en-US" dirty="0" smtClean="0"/>
              <a:t>Large, made from bronze (some say copper)</a:t>
            </a:r>
          </a:p>
          <a:p>
            <a:r>
              <a:rPr lang="en-US" dirty="0" smtClean="0"/>
              <a:t>Located in the courtyard</a:t>
            </a:r>
            <a:endParaRPr lang="en-US" dirty="0"/>
          </a:p>
        </p:txBody>
      </p:sp>
      <p:pic>
        <p:nvPicPr>
          <p:cNvPr id="23554" name="Picture 2" descr="mage result for bronze al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1960493"/>
            <a:ext cx="5642115" cy="423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Bible </a:t>
            </a:r>
            <a:r>
              <a:rPr lang="en-US" dirty="0"/>
              <a:t>Study: 10-15 minutes</a:t>
            </a:r>
          </a:p>
          <a:p>
            <a:r>
              <a:rPr lang="en-US" dirty="0" smtClean="0"/>
              <a:t>The Raspberry Pi: 5-10 minutes</a:t>
            </a:r>
          </a:p>
          <a:p>
            <a:r>
              <a:rPr lang="en-US" dirty="0" smtClean="0"/>
              <a:t>Hacking Minecraft with Python: </a:t>
            </a:r>
            <a:r>
              <a:rPr lang="en-US" dirty="0"/>
              <a:t>30-45 </a:t>
            </a:r>
            <a:r>
              <a:rPr lang="en-US" dirty="0" smtClean="0"/>
              <a:t>minutes</a:t>
            </a:r>
          </a:p>
          <a:p>
            <a:pPr lvl="1"/>
            <a:r>
              <a:rPr lang="en-US" dirty="0" smtClean="0"/>
              <a:t>Introduction to Programming Minecraft</a:t>
            </a:r>
          </a:p>
          <a:p>
            <a:pPr lvl="1"/>
            <a:r>
              <a:rPr lang="en-US" dirty="0" smtClean="0"/>
              <a:t>Example Project: Finding and Teleporting Steve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5881692" cy="50180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Both the laver and its base were to be made of </a:t>
            </a:r>
            <a:r>
              <a:rPr lang="en-US" dirty="0" smtClean="0"/>
              <a:t>bronze.</a:t>
            </a:r>
          </a:p>
          <a:p>
            <a:r>
              <a:rPr lang="en-US" dirty="0" smtClean="0"/>
              <a:t>Bronze </a:t>
            </a:r>
            <a:r>
              <a:rPr lang="en-US" dirty="0"/>
              <a:t>mirrors supplied by the Israelite women who served at the Tabernacle door were used to make the laver and its </a:t>
            </a:r>
            <a:r>
              <a:rPr lang="en-US" dirty="0" smtClean="0"/>
              <a:t>base, and </a:t>
            </a:r>
            <a:r>
              <a:rPr lang="en-US" dirty="0"/>
              <a:t>they were then anointed with holy oil along with the Tabernacle, all its furnishings and the priests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5602" name="Picture 2" descr="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86" y="1676653"/>
            <a:ext cx="3965713" cy="48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5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Tabernacle Layout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2" y="1441173"/>
            <a:ext cx="9442319" cy="53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Precious Metals in the Tabernacle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Tabernacle was made from a lot of precious metals including gold, silver, bronze, and copper.</a:t>
            </a:r>
          </a:p>
          <a:p>
            <a:r>
              <a:rPr lang="en-US" dirty="0" smtClean="0"/>
              <a:t>By today’s standards, it would take several large trucks to transport it (yet they carried it by hand and oxen).</a:t>
            </a:r>
          </a:p>
          <a:p>
            <a:r>
              <a:rPr lang="en-US" dirty="0" smtClean="0"/>
              <a:t>The cost of the Tabernacle (what it was worth) in today’s money is estimated to be over $1,000,000,000,000.00 USD!</a:t>
            </a:r>
          </a:p>
          <a:p>
            <a:r>
              <a:rPr lang="en-US" dirty="0" smtClean="0"/>
              <a:t>Clearly, God intended the Tabernacle to be a sacred, special place. </a:t>
            </a:r>
          </a:p>
          <a:p>
            <a:r>
              <a:rPr lang="en-US" dirty="0" smtClean="0"/>
              <a:t>Now you know why God says heaven will be paved in Gold </a:t>
            </a:r>
            <a:r>
              <a:rPr lang="mr-IN" dirty="0" smtClean="0"/>
              <a:t>–</a:t>
            </a:r>
            <a:r>
              <a:rPr lang="en-US" dirty="0" smtClean="0"/>
              <a:t> it’s not new, He’s done it with the Tabernacle!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3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5" name="Picture 4" descr="http://core0.staticworld.net/images/article/2016/08/raspberry-pi-hardware-2016-14-100678899-galle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3" y="2546437"/>
            <a:ext cx="3663727" cy="24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020940" y="5428604"/>
            <a:ext cx="1827204" cy="5420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connector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21065" y="4169618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55879" y="3004914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4x USB 2.0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54586" y="1954183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695842" y="4299530"/>
            <a:ext cx="2276801" cy="5558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 USB for power (min. 5V/1A)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29767" y="5245295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HDMI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57269" y="4924548"/>
            <a:ext cx="374441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3.5mm Audio/Video </a:t>
            </a:r>
            <a:r>
              <a:rPr lang="en-US" dirty="0" smtClean="0"/>
              <a:t>Jack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372874" y="4495491"/>
            <a:ext cx="504056" cy="484564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089610" y="3223652"/>
            <a:ext cx="504056" cy="101534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13358" y="2635871"/>
            <a:ext cx="2321127" cy="353197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981752" y="4292333"/>
            <a:ext cx="811781" cy="65835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731829" y="2498144"/>
            <a:ext cx="1010631" cy="151759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534486" y="4003163"/>
            <a:ext cx="1280856" cy="82093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793533" y="3943732"/>
            <a:ext cx="282018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21" idx="6"/>
            <a:endCxn id="11" idx="1"/>
          </p:cNvCxnSpPr>
          <p:nvPr/>
        </p:nvCxnSpPr>
        <p:spPr>
          <a:xfrm>
            <a:off x="7742460" y="3256942"/>
            <a:ext cx="513419" cy="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2" idx="6"/>
            <a:endCxn id="10" idx="1"/>
          </p:cNvCxnSpPr>
          <p:nvPr/>
        </p:nvCxnSpPr>
        <p:spPr>
          <a:xfrm>
            <a:off x="7815342" y="4413633"/>
            <a:ext cx="505723" cy="801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07428" y="4043200"/>
            <a:ext cx="287631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9" idx="0"/>
            <a:endCxn id="12" idx="2"/>
          </p:cNvCxnSpPr>
          <p:nvPr/>
        </p:nvCxnSpPr>
        <p:spPr>
          <a:xfrm flipH="1" flipV="1">
            <a:off x="5368188" y="2458239"/>
            <a:ext cx="5734" cy="177632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3"/>
          </p:cNvCxnSpPr>
          <p:nvPr/>
        </p:nvCxnSpPr>
        <p:spPr>
          <a:xfrm flipV="1">
            <a:off x="3783405" y="3774585"/>
            <a:ext cx="295328" cy="15555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666568" y="2527465"/>
            <a:ext cx="2276801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MicroSD-slot</a:t>
            </a:r>
          </a:p>
          <a:p>
            <a:pPr algn="ctr"/>
            <a:r>
              <a:rPr lang="en-US" dirty="0" smtClean="0"/>
              <a:t>(underneath)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804969" y="3031521"/>
            <a:ext cx="1284641" cy="506591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1"/>
          </p:cNvCxnSpPr>
          <p:nvPr/>
        </p:nvCxnSpPr>
        <p:spPr>
          <a:xfrm>
            <a:off x="6251244" y="4999029"/>
            <a:ext cx="706025" cy="177547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0"/>
            <a:endCxn id="17" idx="2"/>
          </p:cNvCxnSpPr>
          <p:nvPr/>
        </p:nvCxnSpPr>
        <p:spPr>
          <a:xfrm flipV="1">
            <a:off x="5934542" y="4899561"/>
            <a:ext cx="0" cy="52904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3"/>
            <a:endCxn id="20" idx="4"/>
          </p:cNvCxnSpPr>
          <p:nvPr/>
        </p:nvCxnSpPr>
        <p:spPr>
          <a:xfrm flipV="1">
            <a:off x="4856971" y="4950689"/>
            <a:ext cx="530672" cy="546634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3"/>
            <a:endCxn id="9" idx="2"/>
          </p:cNvCxnSpPr>
          <p:nvPr/>
        </p:nvCxnSpPr>
        <p:spPr>
          <a:xfrm>
            <a:off x="3972643" y="4577453"/>
            <a:ext cx="400231" cy="16032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41094" y="369718"/>
            <a:ext cx="7172543" cy="77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Heavy Oblique"/>
              <a:cs typeface="Avenir Heavy Oblique"/>
            </a:endParaRPr>
          </a:p>
        </p:txBody>
      </p:sp>
      <p:pic>
        <p:nvPicPr>
          <p:cNvPr id="5" name="Picture 4" descr="Raspberry_Pi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8" y="271577"/>
            <a:ext cx="737407" cy="93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364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raspi-config</a:t>
            </a:r>
            <a:r>
              <a:rPr lang="en-US" dirty="0"/>
              <a:t>  </a:t>
            </a:r>
          </a:p>
          <a:p>
            <a:r>
              <a:rPr lang="en-US" dirty="0"/>
              <a:t>Change your pi configuration settings.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startx</a:t>
            </a:r>
            <a:r>
              <a:rPr lang="en-US" dirty="0"/>
              <a:t> </a:t>
            </a:r>
          </a:p>
          <a:p>
            <a:r>
              <a:rPr lang="en-US" dirty="0"/>
              <a:t>Start the GUI (Graphical User Interface)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ifconfig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Get the details of your Ethernet or wireless network adapter.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rpi</a:t>
            </a:r>
            <a:r>
              <a:rPr lang="en-US" u="sng" dirty="0"/>
              <a:t>-update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Updates your Raspberry Pi firmware.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lsusb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Shows a list of </a:t>
            </a:r>
            <a:r>
              <a:rPr lang="en-US" dirty="0" err="1"/>
              <a:t>usb</a:t>
            </a:r>
            <a:r>
              <a:rPr lang="en-US" dirty="0"/>
              <a:t> devices.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apt-get update</a:t>
            </a:r>
            <a:r>
              <a:rPr lang="en-US" dirty="0"/>
              <a:t> &amp; </a:t>
            </a:r>
            <a:r>
              <a:rPr lang="en-US" u="sng" dirty="0"/>
              <a:t>apt-get upgrade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Update or upgrade your pi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6855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ssh</a:t>
            </a:r>
            <a:endParaRPr lang="en-US" u="sng" dirty="0" smtClean="0"/>
          </a:p>
          <a:p>
            <a:r>
              <a:rPr lang="en-US" dirty="0" smtClean="0"/>
              <a:t>Connect your pi to other computers.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sudo</a:t>
            </a:r>
            <a:r>
              <a:rPr lang="en-US" dirty="0" smtClean="0"/>
              <a:t> </a:t>
            </a:r>
          </a:p>
          <a:p>
            <a:r>
              <a:rPr lang="en-US" dirty="0" smtClean="0"/>
              <a:t>Run commands as super user.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shutdown</a:t>
            </a:r>
            <a:br>
              <a:rPr lang="en-US" u="sng" dirty="0" smtClean="0"/>
            </a:br>
            <a:r>
              <a:rPr lang="en-US" dirty="0" smtClean="0"/>
              <a:t>This will shutdown your pi.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nano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is your text editor for changing or adding files. Save, edit, create.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cat</a:t>
            </a:r>
            <a:br>
              <a:rPr lang="en-US" u="sng" dirty="0" smtClean="0"/>
            </a:br>
            <a:r>
              <a:rPr lang="en-US" dirty="0" smtClean="0"/>
              <a:t>Read out files at the command line.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passwd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Change your user password.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berry_Pi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8" y="271577"/>
            <a:ext cx="737407" cy="93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364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ls</a:t>
            </a:r>
            <a:endParaRPr lang="en-US" dirty="0"/>
          </a:p>
          <a:p>
            <a:r>
              <a:rPr lang="en-US" dirty="0"/>
              <a:t>List out the current directory files.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cd</a:t>
            </a:r>
            <a:endParaRPr lang="en-US" dirty="0"/>
          </a:p>
          <a:p>
            <a:r>
              <a:rPr lang="en-US" dirty="0"/>
              <a:t>Go to directory or folder.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find</a:t>
            </a:r>
            <a:br>
              <a:rPr lang="en-US" u="sng" dirty="0"/>
            </a:br>
            <a:r>
              <a:rPr lang="en-US" dirty="0"/>
              <a:t>Searches whole system for files or directories.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clear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Clears the terminal screen.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mv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Move files or folders.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rm</a:t>
            </a:r>
            <a:r>
              <a:rPr lang="en-US" dirty="0"/>
              <a:t> &amp; </a:t>
            </a:r>
            <a:r>
              <a:rPr lang="en-US" u="sng" dirty="0" err="1"/>
              <a:t>rmdir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Remove files and remove directories.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6855" y="1540313"/>
            <a:ext cx="406400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touch</a:t>
            </a:r>
          </a:p>
          <a:p>
            <a:r>
              <a:rPr lang="en-US" dirty="0"/>
              <a:t>Create a blank file.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mkdir</a:t>
            </a:r>
            <a:endParaRPr lang="en-US" dirty="0"/>
          </a:p>
          <a:p>
            <a:r>
              <a:rPr lang="en-US" dirty="0"/>
              <a:t>Create a directory.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ping</a:t>
            </a:r>
            <a:br>
              <a:rPr lang="en-US" u="sng" dirty="0"/>
            </a:br>
            <a:r>
              <a:rPr lang="en-US" dirty="0"/>
              <a:t>Test connectivity between two devices.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df</a:t>
            </a:r>
            <a:r>
              <a:rPr lang="en-US" u="sng" dirty="0"/>
              <a:t> -h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Shows disk space.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iwconfig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Wireless configuration tool.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cp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Copy files and folders.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271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3B+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latest </a:t>
            </a:r>
            <a:r>
              <a:rPr lang="en-US" dirty="0" err="1" smtClean="0"/>
              <a:t>RasPi</a:t>
            </a:r>
            <a:r>
              <a:rPr lang="en-US" dirty="0" smtClean="0"/>
              <a:t> 3B+ requires more power!</a:t>
            </a:r>
          </a:p>
          <a:p>
            <a:r>
              <a:rPr lang="en-US" dirty="0" smtClean="0"/>
              <a:t>You must use a 2.5A 5V power supply to power this board.</a:t>
            </a:r>
          </a:p>
          <a:p>
            <a:r>
              <a:rPr lang="en-US" dirty="0" smtClean="0"/>
              <a:t>Easily obtained from Amazon (and others)</a:t>
            </a:r>
          </a:p>
          <a:p>
            <a:pPr lvl="1"/>
            <a:r>
              <a:rPr lang="en-US" dirty="0" smtClean="0"/>
              <a:t>Look for </a:t>
            </a:r>
            <a:r>
              <a:rPr lang="en-US" dirty="0" err="1" smtClean="0"/>
              <a:t>CanaKit</a:t>
            </a:r>
            <a:r>
              <a:rPr lang="en-US" dirty="0" smtClean="0"/>
              <a:t> </a:t>
            </a:r>
            <a:r>
              <a:rPr lang="en-US" dirty="0" err="1" smtClean="0"/>
              <a:t>RasPi</a:t>
            </a:r>
            <a:r>
              <a:rPr lang="en-US" smtClean="0"/>
              <a:t> 5V adapter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6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Minecraft with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Set…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You will need to arrange 2 program windows on your desktop</a:t>
            </a:r>
          </a:p>
          <a:p>
            <a:pPr lvl="1"/>
            <a:r>
              <a:rPr lang="en-GB" dirty="0" smtClean="0"/>
              <a:t>Minecraft Pi</a:t>
            </a:r>
          </a:p>
          <a:p>
            <a:pPr lvl="1"/>
            <a:r>
              <a:rPr lang="en-GB" dirty="0" smtClean="0"/>
              <a:t>Python 2</a:t>
            </a:r>
          </a:p>
          <a:p>
            <a:r>
              <a:rPr lang="en-GB" dirty="0" smtClean="0"/>
              <a:t>Python is a programming language you will use to interact with Minecraft (make buildings, show messages, etc.)</a:t>
            </a:r>
            <a:endParaRPr lang="en-GB" dirty="0"/>
          </a:p>
          <a:p>
            <a:r>
              <a:rPr lang="en-GB" dirty="0" smtClean="0"/>
              <a:t>Load BOTH programs and arrange your screen like this…</a:t>
            </a:r>
          </a:p>
        </p:txBody>
      </p:sp>
    </p:spTree>
    <p:extLst>
      <p:ext uri="{BB962C8B-B14F-4D97-AF65-F5344CB8AC3E}">
        <p14:creationId xmlns:p14="http://schemas.microsoft.com/office/powerpoint/2010/main" val="17006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Bible 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Metals in the Bible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9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Minecraft &amp; Python Screens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8" y="1448038"/>
            <a:ext cx="9926704" cy="532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lded Corner 4"/>
          <p:cNvSpPr/>
          <p:nvPr/>
        </p:nvSpPr>
        <p:spPr>
          <a:xfrm rot="21242447">
            <a:off x="2353196" y="4063543"/>
            <a:ext cx="2448272" cy="1545649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To enter your code, you click </a:t>
            </a:r>
            <a:r>
              <a:rPr lang="en-GB" sz="2000" b="1" dirty="0">
                <a:solidFill>
                  <a:srgbClr val="6E461E"/>
                </a:solidFill>
              </a:rPr>
              <a:t>FILE</a:t>
            </a:r>
            <a:r>
              <a:rPr lang="en-GB" sz="2000" dirty="0">
                <a:solidFill>
                  <a:srgbClr val="6E461E"/>
                </a:solidFill>
              </a:rPr>
              <a:t> and </a:t>
            </a:r>
            <a:r>
              <a:rPr lang="en-GB" sz="2000" b="1" dirty="0">
                <a:solidFill>
                  <a:srgbClr val="6E461E"/>
                </a:solidFill>
              </a:rPr>
              <a:t>NEW</a:t>
            </a:r>
            <a:r>
              <a:rPr lang="en-GB" sz="2000" dirty="0">
                <a:solidFill>
                  <a:srgbClr val="6E461E"/>
                </a:solidFill>
              </a:rPr>
              <a:t>…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847529" y="1916832"/>
            <a:ext cx="1649569" cy="215088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ded Corner 8"/>
          <p:cNvSpPr/>
          <p:nvPr/>
        </p:nvSpPr>
        <p:spPr>
          <a:xfrm rot="21242447">
            <a:off x="6837993" y="4802031"/>
            <a:ext cx="2658116" cy="1151355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To move the mouse out of Minecraft, press the TAB key first</a:t>
            </a:r>
          </a:p>
        </p:txBody>
      </p:sp>
    </p:spTree>
    <p:extLst>
      <p:ext uri="{BB962C8B-B14F-4D97-AF65-F5344CB8AC3E}">
        <p14:creationId xmlns:p14="http://schemas.microsoft.com/office/powerpoint/2010/main" val="1989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the right Python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Python, you have the window to store the program code AND a window where it runs.  You need to type your code into this window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/>
          <a:stretch/>
        </p:blipFill>
        <p:spPr bwMode="auto">
          <a:xfrm>
            <a:off x="6460053" y="3342641"/>
            <a:ext cx="3546159" cy="27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7"/>
          <a:stretch/>
        </p:blipFill>
        <p:spPr bwMode="auto">
          <a:xfrm>
            <a:off x="2047573" y="3342641"/>
            <a:ext cx="3836533" cy="277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Minecraft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connect to Minecraft by using Python run externally.</a:t>
            </a:r>
          </a:p>
          <a:p>
            <a:r>
              <a:rPr lang="en-US" dirty="0" smtClean="0"/>
              <a:t>Uses the Python Minecraft application programming interface (API)</a:t>
            </a:r>
          </a:p>
          <a:p>
            <a:r>
              <a:rPr lang="en-US" dirty="0" smtClean="0"/>
              <a:t>We then write scripts (programs) that interact with the Minecraft environment.</a:t>
            </a:r>
          </a:p>
          <a:p>
            <a:r>
              <a:rPr lang="en-US" dirty="0" smtClean="0"/>
              <a:t>We can save them and replay them anytime.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Messages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Start a new Python window, by clicking ‘File’ and ‘New.’</a:t>
            </a:r>
          </a:p>
          <a:p>
            <a:r>
              <a:rPr lang="en-GB" dirty="0" smtClean="0"/>
              <a:t>Click in your new </a:t>
            </a:r>
            <a:r>
              <a:rPr lang="en-GB" b="1" dirty="0" smtClean="0"/>
              <a:t>empty</a:t>
            </a:r>
            <a:r>
              <a:rPr lang="en-GB" dirty="0" smtClean="0"/>
              <a:t> Python window and type this code.</a:t>
            </a:r>
          </a:p>
          <a:p>
            <a:pPr marL="301943" lvl="1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mcpi.minecraft as minecraft</a:t>
            </a: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 = minecraft.Minecraft.create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msg = “Hello world”</a:t>
            </a: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mc.postToChat(msg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01943" lvl="1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Click on File and save your </a:t>
            </a:r>
            <a:r>
              <a:rPr lang="en-GB" dirty="0" smtClean="0"/>
              <a:t>code in your</a:t>
            </a:r>
            <a:br>
              <a:rPr lang="en-GB" dirty="0" smtClean="0"/>
            </a:br>
            <a:r>
              <a:rPr lang="en-GB" dirty="0" smtClean="0"/>
              <a:t>Pi ‘Documents’ folder as </a:t>
            </a:r>
            <a:r>
              <a:rPr lang="en-GB" b="1" dirty="0" smtClean="0"/>
              <a:t>text.py</a:t>
            </a:r>
            <a:endParaRPr lang="en-GB" dirty="0"/>
          </a:p>
          <a:p>
            <a:r>
              <a:rPr lang="en-GB" dirty="0" smtClean="0"/>
              <a:t>Click Run -&gt; Run Module</a:t>
            </a:r>
          </a:p>
          <a:p>
            <a:r>
              <a:rPr lang="en-GB" dirty="0" smtClean="0"/>
              <a:t>Try another few.  What happens with</a:t>
            </a:r>
            <a:br>
              <a:rPr lang="en-GB" dirty="0" smtClean="0"/>
            </a:br>
            <a:r>
              <a:rPr lang="en-GB" dirty="0" smtClean="0"/>
              <a:t>long sentences?</a:t>
            </a:r>
            <a:endParaRPr lang="en-GB" dirty="0"/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ded Corner 3"/>
          <p:cNvSpPr/>
          <p:nvPr/>
        </p:nvSpPr>
        <p:spPr>
          <a:xfrm rot="21242447">
            <a:off x="8239700" y="3840445"/>
            <a:ext cx="2448272" cy="1545649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Capital letters and spaces MUST be correct, or your code won’t work</a:t>
            </a:r>
          </a:p>
        </p:txBody>
      </p:sp>
    </p:spTree>
    <p:extLst>
      <p:ext uri="{BB962C8B-B14F-4D97-AF65-F5344CB8AC3E}">
        <p14:creationId xmlns:p14="http://schemas.microsoft.com/office/powerpoint/2010/main" val="3455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am I?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Graphs use X co-ordinates for left-right and Y co-ordinates for </a:t>
            </a:r>
            <a:r>
              <a:rPr lang="en-GB" dirty="0" smtClean="0"/>
              <a:t>up-down.</a:t>
            </a:r>
            <a:endParaRPr lang="en-GB" dirty="0"/>
          </a:p>
          <a:p>
            <a:r>
              <a:rPr lang="en-GB" dirty="0" smtClean="0"/>
              <a:t>Minecraft is a 3D game, so also has forwards-backwards movement.</a:t>
            </a:r>
          </a:p>
          <a:p>
            <a:r>
              <a:rPr lang="en-GB" dirty="0" smtClean="0"/>
              <a:t>X = Left-Right</a:t>
            </a:r>
            <a:br>
              <a:rPr lang="en-GB" dirty="0" smtClean="0"/>
            </a:br>
            <a:r>
              <a:rPr lang="en-GB" dirty="0" smtClean="0"/>
              <a:t>Y = Up-Down</a:t>
            </a:r>
            <a:br>
              <a:rPr lang="en-GB" dirty="0" smtClean="0"/>
            </a:br>
            <a:r>
              <a:rPr lang="en-GB" dirty="0" smtClean="0"/>
              <a:t>Z = Forward-Backward</a:t>
            </a:r>
          </a:p>
          <a:p>
            <a:endParaRPr lang="en-GB" dirty="0"/>
          </a:p>
        </p:txBody>
      </p:sp>
      <p:pic>
        <p:nvPicPr>
          <p:cNvPr id="4098" name="Picture 2" descr="http://3.bp.blogspot.com/-QuFkAXMKZ3Y/UWRn6s4PX-I/AAAAAAAADTM/ycDhEHjrOyc/s1600/Minecraft+-+XY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270839"/>
            <a:ext cx="3196744" cy="33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 am!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Coordinates are shown in upper-left corner on screen.</a:t>
            </a:r>
            <a:endParaRPr lang="en-US" dirty="0"/>
          </a:p>
        </p:txBody>
      </p:sp>
      <p:pic>
        <p:nvPicPr>
          <p:cNvPr id="5122" name="Picture 2" descr="http://4.bp.blogspot.com/-0eZL8CJSHKA/UWRoIvkYEjI/AAAAAAAADT8/X_MNwyudpI4/s1600/minecraft-hello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86" y="2265508"/>
            <a:ext cx="7563148" cy="44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940560" y="2631440"/>
            <a:ext cx="2001520" cy="1656080"/>
          </a:xfrm>
          <a:prstGeom prst="straightConnector1">
            <a:avLst/>
          </a:prstGeom>
          <a:ln w="920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75920" y="1124744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( -3, 33, 97 )</a:t>
            </a:r>
          </a:p>
        </p:txBody>
      </p:sp>
    </p:spTree>
    <p:extLst>
      <p:ext uri="{BB962C8B-B14F-4D97-AF65-F5344CB8AC3E}">
        <p14:creationId xmlns:p14="http://schemas.microsoft.com/office/powerpoint/2010/main" val="7755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You can get Steve’s position and display it in Python.</a:t>
            </a:r>
          </a:p>
          <a:p>
            <a:r>
              <a:rPr lang="en-US" dirty="0" smtClean="0"/>
              <a:t>Let’s try it now. Open a new file and enter this: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Connect to Minecraft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from mcpi.minecraft import Minecraft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mc = Minecraft.create()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# Get the player's position and display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pos = mc.player.getPos()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rint(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pos.x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, pos.y,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pos.z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Move Steve around and re-run the code</a:t>
            </a:r>
            <a:r>
              <a:rPr lang="en-US" dirty="0"/>
              <a:t> </a:t>
            </a:r>
            <a:r>
              <a:rPr lang="en-US" dirty="0" smtClean="0"/>
              <a:t>(use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3084" y="1542098"/>
            <a:ext cx="10363200" cy="1362075"/>
          </a:xfrm>
        </p:spPr>
        <p:txBody>
          <a:bodyPr/>
          <a:lstStyle/>
          <a:p>
            <a:pPr algn="ctr"/>
            <a:r>
              <a:rPr lang="en-US" dirty="0" smtClean="0"/>
              <a:t>LAB TIME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3084" y="2621281"/>
            <a:ext cx="10363200" cy="340360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the remainder of class to explore the teleport code. Try different values and see where Steve goes!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can leave when you’re finished.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DO NOT DISTURB </a:t>
            </a:r>
            <a:r>
              <a:rPr lang="en-US" dirty="0" smtClean="0">
                <a:solidFill>
                  <a:schemeClr val="tx1"/>
                </a:solidFill>
              </a:rPr>
              <a:t>the other classes!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REMEMBER TO SHUTDOWN YOUR RASPBERRY PI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 NOT POWER IT OFF UNTIL YOU SHUTDOWN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1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381693"/>
            <a:ext cx="10820400" cy="1174306"/>
          </a:xfrm>
        </p:spPr>
        <p:txBody>
          <a:bodyPr/>
          <a:lstStyle/>
          <a:p>
            <a:pPr algn="ctr"/>
            <a:r>
              <a:rPr lang="en-US" dirty="0" smtClean="0"/>
              <a:t>Questions or 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Metals in the Bible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Precious metals played a very important role in the Bible. </a:t>
            </a:r>
          </a:p>
          <a:p>
            <a:r>
              <a:rPr lang="en-US" dirty="0" smtClean="0"/>
              <a:t>Some metals had special meaning appended to them.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Gold</a:t>
            </a:r>
            <a:r>
              <a:rPr lang="en-US" sz="3600" dirty="0" smtClean="0"/>
              <a:t>: Divine </a:t>
            </a:r>
            <a:r>
              <a:rPr lang="en-US" sz="3600" dirty="0"/>
              <a:t>Nature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Silver</a:t>
            </a:r>
            <a:r>
              <a:rPr lang="en-US" sz="3600" dirty="0" smtClean="0"/>
              <a:t>: Spirit </a:t>
            </a:r>
            <a:r>
              <a:rPr lang="en-US" sz="3600" dirty="0"/>
              <a:t>Nature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Copper</a:t>
            </a:r>
            <a:r>
              <a:rPr lang="en-US" sz="3600" dirty="0" smtClean="0"/>
              <a:t>: Human </a:t>
            </a:r>
            <a:r>
              <a:rPr lang="en-US" sz="3600" dirty="0"/>
              <a:t>Perfection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Wood</a:t>
            </a:r>
            <a:r>
              <a:rPr lang="en-US" sz="3600" dirty="0" smtClean="0"/>
              <a:t>: Imperfect </a:t>
            </a:r>
            <a:r>
              <a:rPr lang="en-US" sz="3600" dirty="0"/>
              <a:t>Man (wood is corruptible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These materials were found in one of the most profound objects in the Old Testament </a:t>
            </a:r>
            <a:r>
              <a:rPr lang="mr-IN" sz="3600" dirty="0" smtClean="0"/>
              <a:t>–</a:t>
            </a:r>
            <a:r>
              <a:rPr lang="en-US" sz="3600" dirty="0" smtClean="0"/>
              <a:t> the Tabernacle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Tabernacle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31" y="1574276"/>
            <a:ext cx="7643085" cy="498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7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 word meant “tent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Very </a:t>
            </a:r>
            <a:r>
              <a:rPr lang="en-US" dirty="0"/>
              <a:t>costly, expensive, </a:t>
            </a:r>
            <a:r>
              <a:rPr lang="en-US" dirty="0" smtClean="0"/>
              <a:t>portable</a:t>
            </a:r>
          </a:p>
          <a:p>
            <a:r>
              <a:rPr lang="en-US" dirty="0" smtClean="0"/>
              <a:t>Acacia </a:t>
            </a:r>
            <a:r>
              <a:rPr lang="en-US" dirty="0"/>
              <a:t>w</a:t>
            </a:r>
            <a:r>
              <a:rPr lang="en-US" dirty="0" smtClean="0"/>
              <a:t>ood structure (sometimes call </a:t>
            </a:r>
            <a:r>
              <a:rPr lang="en-US" dirty="0" err="1" smtClean="0"/>
              <a:t>shittim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Covered </a:t>
            </a:r>
            <a:r>
              <a:rPr lang="en-US" dirty="0"/>
              <a:t>with much </a:t>
            </a:r>
            <a:r>
              <a:rPr lang="en-US" dirty="0" smtClean="0"/>
              <a:t>gold</a:t>
            </a:r>
            <a:r>
              <a:rPr lang="en-US" dirty="0"/>
              <a:t>, </a:t>
            </a:r>
            <a:r>
              <a:rPr lang="en-US" dirty="0" smtClean="0"/>
              <a:t>silver</a:t>
            </a:r>
            <a:r>
              <a:rPr lang="en-US" dirty="0"/>
              <a:t>, </a:t>
            </a:r>
            <a:r>
              <a:rPr lang="en-US" dirty="0" smtClean="0"/>
              <a:t>bronze/copper</a:t>
            </a:r>
          </a:p>
          <a:p>
            <a:r>
              <a:rPr lang="en-US" dirty="0" smtClean="0"/>
              <a:t>Specially </a:t>
            </a:r>
            <a:r>
              <a:rPr lang="en-US" dirty="0"/>
              <a:t>woven coverings of expensive blue, purple and scarlet cloth, fine </a:t>
            </a:r>
            <a:r>
              <a:rPr lang="en-US" dirty="0" smtClean="0"/>
              <a:t>linen</a:t>
            </a:r>
          </a:p>
          <a:p>
            <a:r>
              <a:rPr lang="en-US" dirty="0" smtClean="0"/>
              <a:t>Goat </a:t>
            </a:r>
            <a:r>
              <a:rPr lang="en-US" dirty="0"/>
              <a:t>hair, ram skin, badger or seal </a:t>
            </a:r>
            <a:r>
              <a:rPr lang="en-US" dirty="0" smtClean="0"/>
              <a:t>skin</a:t>
            </a:r>
          </a:p>
        </p:txBody>
      </p:sp>
    </p:spTree>
    <p:extLst>
      <p:ext uri="{BB962C8B-B14F-4D97-AF65-F5344CB8AC3E}">
        <p14:creationId xmlns:p14="http://schemas.microsoft.com/office/powerpoint/2010/main" val="7154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Tent and coverings, curtains (veil)</a:t>
            </a:r>
          </a:p>
          <a:p>
            <a:r>
              <a:rPr lang="en-US" dirty="0" smtClean="0"/>
              <a:t>Outer wall with one gate</a:t>
            </a:r>
          </a:p>
          <a:p>
            <a:r>
              <a:rPr lang="en-US" dirty="0" smtClean="0"/>
              <a:t>Fire pit for offering (altar)</a:t>
            </a:r>
          </a:p>
          <a:p>
            <a:r>
              <a:rPr lang="en-US" dirty="0" smtClean="0"/>
              <a:t>Brazier for incense (altar)</a:t>
            </a:r>
          </a:p>
          <a:p>
            <a:r>
              <a:rPr lang="en-US" dirty="0" smtClean="0"/>
              <a:t>Ark of the Covenant</a:t>
            </a:r>
          </a:p>
          <a:p>
            <a:r>
              <a:rPr lang="en-US" dirty="0" smtClean="0"/>
              <a:t>Menorah (candlestick)</a:t>
            </a:r>
          </a:p>
          <a:p>
            <a:r>
              <a:rPr lang="en-US" dirty="0" smtClean="0"/>
              <a:t>Table for bread</a:t>
            </a:r>
          </a:p>
        </p:txBody>
      </p:sp>
    </p:spTree>
    <p:extLst>
      <p:ext uri="{BB962C8B-B14F-4D97-AF65-F5344CB8AC3E}">
        <p14:creationId xmlns:p14="http://schemas.microsoft.com/office/powerpoint/2010/main" val="15105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Size was approximately 150’ X 75’ X 7.5’</a:t>
            </a:r>
          </a:p>
          <a:p>
            <a:r>
              <a:rPr lang="en-US" dirty="0" smtClean="0"/>
              <a:t>The Tabernacle itself was twice as high, so it could be seen outside the courtyard.</a:t>
            </a:r>
          </a:p>
          <a:p>
            <a:r>
              <a:rPr lang="en-US" dirty="0" smtClean="0"/>
              <a:t>Courtyard walls made of finely woven white linen.</a:t>
            </a:r>
          </a:p>
          <a:p>
            <a:r>
              <a:rPr lang="en-US" dirty="0" smtClean="0"/>
              <a:t>Suspended from silver rods and silver hooks, on posts set in bronze sockets.</a:t>
            </a:r>
          </a:p>
          <a:p>
            <a:r>
              <a:rPr lang="en-US" dirty="0" smtClean="0"/>
              <a:t>20 posts/sockets on north and south, 10 on east/west.</a:t>
            </a:r>
          </a:p>
          <a:p>
            <a:r>
              <a:rPr lang="en-US" dirty="0" smtClean="0"/>
              <a:t>Held by bronze pegs and ropes with silver rings.</a:t>
            </a:r>
          </a:p>
          <a:p>
            <a:r>
              <a:rPr lang="en-US" dirty="0" smtClean="0"/>
              <a:t>Courtyard entrance on east side, with a curtain made like the tabernacle curtain.</a:t>
            </a:r>
          </a:p>
        </p:txBody>
      </p:sp>
    </p:spTree>
    <p:extLst>
      <p:ext uri="{BB962C8B-B14F-4D97-AF65-F5344CB8AC3E}">
        <p14:creationId xmlns:p14="http://schemas.microsoft.com/office/powerpoint/2010/main" val="34038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 Posts</a:t>
            </a:r>
            <a:endParaRPr lang="en-US" dirty="0"/>
          </a:p>
        </p:txBody>
      </p:sp>
      <p:pic>
        <p:nvPicPr>
          <p:cNvPr id="142340" name="Picture 4" descr="Post of Court cop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4" y="1978819"/>
            <a:ext cx="1390379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2342" name="Picture 6" descr="Post Holy cop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4365" y="1978819"/>
            <a:ext cx="13716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2345" name="Picture 9" descr="Post Most Holy cop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3813" y="1978819"/>
            <a:ext cx="12954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2625083" y="1612106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COURT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5572539" y="164939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HOLY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7851913" y="1612106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MOST HOLY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4270513" y="2713384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Wood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4194313" y="43897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Copper</a:t>
            </a: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3508513" y="2941983"/>
            <a:ext cx="762000" cy="7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3584713" y="4694583"/>
            <a:ext cx="6858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7089913" y="2713384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dirty="0"/>
              <a:t>Gold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7013713" y="43135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Copper</a:t>
            </a: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6175513" y="2941983"/>
            <a:ext cx="9144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2" name="Line 26"/>
          <p:cNvSpPr>
            <a:spLocks noChangeShapeType="1"/>
          </p:cNvSpPr>
          <p:nvPr/>
        </p:nvSpPr>
        <p:spPr bwMode="auto">
          <a:xfrm flipH="1">
            <a:off x="6175513" y="4542183"/>
            <a:ext cx="838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9528313" y="2789584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Gold</a:t>
            </a:r>
          </a:p>
        </p:txBody>
      </p:sp>
      <p:sp>
        <p:nvSpPr>
          <p:cNvPr id="142364" name="Text Box 28"/>
          <p:cNvSpPr txBox="1">
            <a:spLocks noChangeArrowheads="1"/>
          </p:cNvSpPr>
          <p:nvPr/>
        </p:nvSpPr>
        <p:spPr bwMode="auto">
          <a:xfrm>
            <a:off x="9528313" y="43897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Silver</a:t>
            </a:r>
          </a:p>
        </p:txBody>
      </p:sp>
      <p:sp>
        <p:nvSpPr>
          <p:cNvPr id="142365" name="Line 29"/>
          <p:cNvSpPr>
            <a:spLocks noChangeShapeType="1"/>
          </p:cNvSpPr>
          <p:nvPr/>
        </p:nvSpPr>
        <p:spPr bwMode="auto">
          <a:xfrm flipH="1">
            <a:off x="8766313" y="3094383"/>
            <a:ext cx="7620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6" name="Line 30"/>
          <p:cNvSpPr>
            <a:spLocks noChangeShapeType="1"/>
          </p:cNvSpPr>
          <p:nvPr/>
        </p:nvSpPr>
        <p:spPr bwMode="auto">
          <a:xfrm flipH="1">
            <a:off x="8842513" y="4618383"/>
            <a:ext cx="6858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747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729-sci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160729-science-template-16x9</Template>
  <TotalTime>571</TotalTime>
  <Words>1300</Words>
  <Application>Microsoft Macintosh PowerPoint</Application>
  <PresentationFormat>Widescreen</PresentationFormat>
  <Paragraphs>207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Avenir Heavy Oblique</vt:lpstr>
      <vt:lpstr>Calibri</vt:lpstr>
      <vt:lpstr>Cooper Black</vt:lpstr>
      <vt:lpstr>Courier New</vt:lpstr>
      <vt:lpstr>Mangal</vt:lpstr>
      <vt:lpstr>Arial</vt:lpstr>
      <vt:lpstr>160729-science-template-16x9</vt:lpstr>
      <vt:lpstr>Mines, Minerals, and Minecraft</vt:lpstr>
      <vt:lpstr>Agenda</vt:lpstr>
      <vt:lpstr>Bible Study</vt:lpstr>
      <vt:lpstr>Metals in the Bible</vt:lpstr>
      <vt:lpstr>Tabernacle</vt:lpstr>
      <vt:lpstr>Materials</vt:lpstr>
      <vt:lpstr>Components</vt:lpstr>
      <vt:lpstr>Courtyard</vt:lpstr>
      <vt:lpstr>Courtyard Posts</vt:lpstr>
      <vt:lpstr>Courtyard</vt:lpstr>
      <vt:lpstr>Tent Walls</vt:lpstr>
      <vt:lpstr>Tent Coverings</vt:lpstr>
      <vt:lpstr>Layout</vt:lpstr>
      <vt:lpstr>Ark of the Covenant</vt:lpstr>
      <vt:lpstr>Ark of the Covenant</vt:lpstr>
      <vt:lpstr>Table of Showbread</vt:lpstr>
      <vt:lpstr>Altar of Incense</vt:lpstr>
      <vt:lpstr>Golden Lampstand</vt:lpstr>
      <vt:lpstr>Bronze/Brazen Altar</vt:lpstr>
      <vt:lpstr>Laver</vt:lpstr>
      <vt:lpstr>Tabernacle Layout</vt:lpstr>
      <vt:lpstr>Precious Metals in the Tabernacle</vt:lpstr>
      <vt:lpstr>The Raspberry Pi</vt:lpstr>
      <vt:lpstr>Review</vt:lpstr>
      <vt:lpstr>Commands</vt:lpstr>
      <vt:lpstr>Commands</vt:lpstr>
      <vt:lpstr>Raspberry Pi 3B+</vt:lpstr>
      <vt:lpstr>Hacking Minecraft with Python</vt:lpstr>
      <vt:lpstr>Get Set…</vt:lpstr>
      <vt:lpstr>Minecraft &amp; Python Screens</vt:lpstr>
      <vt:lpstr>Get the right Python</vt:lpstr>
      <vt:lpstr>Interacting with Minecraft</vt:lpstr>
      <vt:lpstr>Text Messages</vt:lpstr>
      <vt:lpstr>Where am I?</vt:lpstr>
      <vt:lpstr>There I am!</vt:lpstr>
      <vt:lpstr>Get Position</vt:lpstr>
      <vt:lpstr>LAB TIME </vt:lpstr>
      <vt:lpstr>Questions or comments?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Parables and pythons</dc:title>
  <dc:creator>Chuck Bell</dc:creator>
  <cp:lastModifiedBy>Chuck Bell</cp:lastModifiedBy>
  <cp:revision>145</cp:revision>
  <dcterms:created xsi:type="dcterms:W3CDTF">2018-09-09T20:06:26Z</dcterms:created>
  <dcterms:modified xsi:type="dcterms:W3CDTF">2019-02-10T00:33:11Z</dcterms:modified>
</cp:coreProperties>
</file>